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61" r:id="rId7"/>
    <p:sldId id="264" r:id="rId8"/>
    <p:sldId id="276" r:id="rId9"/>
    <p:sldId id="277" r:id="rId10"/>
    <p:sldId id="270" r:id="rId11"/>
    <p:sldId id="271" r:id="rId12"/>
    <p:sldId id="263" r:id="rId13"/>
    <p:sldId id="278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71054B6-40C8-708E-8CAB-3A90ABDA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AED9AB3B-4D24-9845-2D0F-5CC60D2AB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312F9D2-3F64-06AE-6FB2-1BC826DCE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2393D575-C514-9409-151C-6662877492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74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4CCFD2D-8970-A7A8-DE41-CDD48CA9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19B605C4-FDE0-5640-6F68-B197C6AF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D157F93-930C-8A6C-6E44-B3F8390FB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A2132B44-120B-557D-4EA6-1156877E2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3BB08E-B7BC-845D-B7B9-B601E2FE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>
            <a:extLst>
              <a:ext uri="{FF2B5EF4-FFF2-40B4-BE49-F238E27FC236}">
                <a16:creationId xmlns:a16="http://schemas.microsoft.com/office/drawing/2014/main" id="{40DEF1DD-010B-7A49-D9CA-B30DAD69B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115EBE26-127D-C850-978B-B3DB03E15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DE940EE3-2933-6839-A332-1B2C25174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94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D4F0891-5EB9-B4DF-982A-796BCEFE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>
            <a:extLst>
              <a:ext uri="{FF2B5EF4-FFF2-40B4-BE49-F238E27FC236}">
                <a16:creationId xmlns:a16="http://schemas.microsoft.com/office/drawing/2014/main" id="{689EF261-8579-6C82-897E-8B135F63E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>
            <a:extLst>
              <a:ext uri="{FF2B5EF4-FFF2-40B4-BE49-F238E27FC236}">
                <a16:creationId xmlns:a16="http://schemas.microsoft.com/office/drawing/2014/main" id="{2DABD21C-549D-E9D2-74B3-3D19E03D5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>
            <a:extLst>
              <a:ext uri="{FF2B5EF4-FFF2-40B4-BE49-F238E27FC236}">
                <a16:creationId xmlns:a16="http://schemas.microsoft.com/office/drawing/2014/main" id="{CEDBA1C2-2678-0D0C-7E01-C517BAA11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20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844AAD3-28EF-C6BC-95A0-D546E376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:notes">
            <a:extLst>
              <a:ext uri="{FF2B5EF4-FFF2-40B4-BE49-F238E27FC236}">
                <a16:creationId xmlns:a16="http://schemas.microsoft.com/office/drawing/2014/main" id="{EE7B0B5A-70E5-4324-EDB6-F7A83A3DC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5:notes">
            <a:extLst>
              <a:ext uri="{FF2B5EF4-FFF2-40B4-BE49-F238E27FC236}">
                <a16:creationId xmlns:a16="http://schemas.microsoft.com/office/drawing/2014/main" id="{90C394A3-F689-C190-4EC3-29E0EE061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5:notes">
            <a:extLst>
              <a:ext uri="{FF2B5EF4-FFF2-40B4-BE49-F238E27FC236}">
                <a16:creationId xmlns:a16="http://schemas.microsoft.com/office/drawing/2014/main" id="{FEF4FD1B-494B-EF2B-9E62-4840FA8D40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75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8D09FA0-B678-F74E-C9A8-74E7C497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E03BC014-29ED-30D7-EEDE-FD79ACC53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6F8F2BD-4021-C588-0472-0BE669807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5D26A081-F276-B629-26E5-55C493C409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62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0;p1">
            <a:extLst>
              <a:ext uri="{FF2B5EF4-FFF2-40B4-BE49-F238E27FC236}">
                <a16:creationId xmlns:a16="http://schemas.microsoft.com/office/drawing/2014/main" id="{DDF106F1-3B8E-4152-BE78-F2E1E6D3D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326" r="17948"/>
          <a:stretch/>
        </p:blipFill>
        <p:spPr>
          <a:xfrm>
            <a:off x="4681052" y="2698377"/>
            <a:ext cx="2829896" cy="2768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  <p:sp>
        <p:nvSpPr>
          <p:cNvPr id="133" name="Google Shape;133;p22"/>
          <p:cNvSpPr txBox="1"/>
          <p:nvPr/>
        </p:nvSpPr>
        <p:spPr>
          <a:xfrm>
            <a:off x="3355804" y="1143781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6262350" ty="-1054100" sx="94500" sy="79000" flip="xy" algn="tl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A2B764AF-5D8F-7D56-46B5-CC4B1F70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65955143-4C72-EB93-75D4-5674B949C9D5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260;p1">
            <a:extLst>
              <a:ext uri="{FF2B5EF4-FFF2-40B4-BE49-F238E27FC236}">
                <a16:creationId xmlns:a16="http://schemas.microsoft.com/office/drawing/2014/main" id="{83C19944-85E9-F02E-C0E4-DB817EC807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26" r="17948"/>
          <a:stretch/>
        </p:blipFill>
        <p:spPr>
          <a:xfrm>
            <a:off x="3772035" y="1422662"/>
            <a:ext cx="4647929" cy="4547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45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762000" ty="762000" sx="81000" sy="40000" flip="xy" algn="tr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0A8FC0C2-3DA7-ED35-90B7-96FD25EC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>
            <a:extLst>
              <a:ext uri="{FF2B5EF4-FFF2-40B4-BE49-F238E27FC236}">
                <a16:creationId xmlns:a16="http://schemas.microsoft.com/office/drawing/2014/main" id="{C3C70EA1-3D97-16B7-9026-1393386635D6}"/>
              </a:ext>
            </a:extLst>
          </p:cNvPr>
          <p:cNvSpPr txBox="1"/>
          <p:nvPr/>
        </p:nvSpPr>
        <p:spPr>
          <a:xfrm>
            <a:off x="1225124" y="554185"/>
            <a:ext cx="9741751" cy="655779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JáPedidos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>
            <a:extLst>
              <a:ext uri="{FF2B5EF4-FFF2-40B4-BE49-F238E27FC236}">
                <a16:creationId xmlns:a16="http://schemas.microsoft.com/office/drawing/2014/main" id="{5955D13D-4149-EF21-B6EB-06CC0D91F8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1321" y="1301669"/>
            <a:ext cx="8769733" cy="5196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3DDE1215-4747-B2FC-9947-D1F46DFCFD9B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137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45000" flip="none" algn="tl"/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996876" y="667585"/>
            <a:ext cx="10198249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SEGURANÇA, CONTROLE, PRATICIDADE</a:t>
            </a:r>
            <a:endParaRPr lang="pt-BR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644" y="2661065"/>
            <a:ext cx="6452544" cy="382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7417" y="1903661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5125" y="1312420"/>
            <a:ext cx="3911392" cy="3119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60000" sy="12000" flip="xy" algn="tl"/>
        </a:blipFill>
        <a:effectLst/>
      </p:bgPr>
    </p:bg>
    <p:spTree>
      <p:nvGrpSpPr>
        <p:cNvPr id="1" name="Shape 237">
          <a:extLst>
            <a:ext uri="{FF2B5EF4-FFF2-40B4-BE49-F238E27FC236}">
              <a16:creationId xmlns:a16="http://schemas.microsoft.com/office/drawing/2014/main" id="{A4775DBA-EF86-6CDB-899D-168550E0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E5BE8CC0-CFED-A1EF-408F-954B4E4D8E19}"/>
              </a:ext>
            </a:extLst>
          </p:cNvPr>
          <p:cNvSpPr/>
          <p:nvPr/>
        </p:nvSpPr>
        <p:spPr>
          <a:xfrm>
            <a:off x="1225124" y="2818822"/>
            <a:ext cx="7100169" cy="2410689"/>
          </a:xfrm>
          <a:prstGeom prst="rightArrowCallout">
            <a:avLst>
              <a:gd name="adj1" fmla="val 23698"/>
              <a:gd name="adj2" fmla="val 29349"/>
              <a:gd name="adj3" fmla="val 37044"/>
              <a:gd name="adj4" fmla="val 76657"/>
            </a:avLst>
          </a:prstGeom>
          <a:solidFill>
            <a:srgbClr val="031927">
              <a:alpha val="47450"/>
            </a:srgb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Visibilidade de tarefas futuras.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Previsibilidade para alocar recursos.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Eficiência no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0">
            <a:extLst>
              <a:ext uri="{FF2B5EF4-FFF2-40B4-BE49-F238E27FC236}">
                <a16:creationId xmlns:a16="http://schemas.microsoft.com/office/drawing/2014/main" id="{556FBCCE-B019-74C7-B42F-53365A76504F}"/>
              </a:ext>
            </a:extLst>
          </p:cNvPr>
          <p:cNvSpPr/>
          <p:nvPr/>
        </p:nvSpPr>
        <p:spPr>
          <a:xfrm>
            <a:off x="8478982" y="2818822"/>
            <a:ext cx="2487893" cy="2453543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Aumento da capacidade de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85000" sy="45000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grpSp>
        <p:nvGrpSpPr>
          <p:cNvPr id="248" name="Google Shape;248;p4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49" name="Google Shape;249;p4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ECONOMIA DE TEMPO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0" name="Google Shape;250;p4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4"/>
            <p:cNvSpPr/>
            <p:nvPr/>
          </p:nvSpPr>
          <p:spPr>
            <a:xfrm>
              <a:off x="1224969" y="1922444"/>
              <a:ext cx="5456488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SEM O</a:t>
              </a:r>
              <a:r>
                <a:rPr lang="pt-BR" sz="1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lang="pt-BR"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Clientes novos e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2 min.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COM O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novos: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 1m10 seg. (- 41,6%)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30 seg. (- 66,6%)</a:t>
              </a:r>
              <a:endParaRPr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6089650" ty="16510000" sx="100000" sy="100000" flip="xy" algn="tl"/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58" name="Google Shape;258;p1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MODELO DE NEGÓCIO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9" name="Google Shape;259;p1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0" name="Google Shape;260;p1"/>
            <p:cNvPicPr preferRelativeResize="0"/>
            <p:nvPr/>
          </p:nvPicPr>
          <p:blipFill rotWithShape="1">
            <a:blip r:embed="rId4">
              <a:alphaModFix/>
            </a:blip>
            <a:srcRect l="8326" r="17948"/>
            <a:stretch/>
          </p:blipFill>
          <p:spPr>
            <a:xfrm>
              <a:off x="7230140" y="2085840"/>
              <a:ext cx="3736736" cy="36562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261" name="Google Shape;261;p1"/>
            <p:cNvSpPr/>
            <p:nvPr/>
          </p:nvSpPr>
          <p:spPr>
            <a:xfrm>
              <a:off x="1224969" y="1922444"/>
              <a:ext cx="5292634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LOCAL: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ÚNICA DE R$ 5.000,00.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R$ 500,00.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CLIENTE FORNECE TODA INFRAESTRUTURA.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HIBRIDO: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MENSAL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FORNECEMOS A INFRAESTRUTURA DE BANCO.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3341350" ty="0" sx="95000" sy="86000" flip="xy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IMPLANTAÇÃO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/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l="8163" r="17550"/>
          <a:stretch/>
        </p:blipFill>
        <p:spPr>
          <a:xfrm>
            <a:off x="7230141" y="2075646"/>
            <a:ext cx="3766481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B0F0"/>
            </a:outerShdw>
          </a:effectLst>
        </p:spPr>
      </p:pic>
      <p:sp>
        <p:nvSpPr>
          <p:cNvPr id="270" name="Google Shape;270;p2"/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Desenvolvedores.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Designer.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Tester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 / QA.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Gerente de Projeto.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DevOps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.</a:t>
            </a:r>
          </a:p>
          <a:p>
            <a:pPr algn="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R$ 45.000,00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-7810500" sx="99000" sy="76000" flip="xy" algn="tl"/>
        </a:blipFill>
        <a:effectLst/>
      </p:bgPr>
    </p:bg>
    <p:spTree>
      <p:nvGrpSpPr>
        <p:cNvPr id="1" name="Shape 266">
          <a:extLst>
            <a:ext uri="{FF2B5EF4-FFF2-40B4-BE49-F238E27FC236}">
              <a16:creationId xmlns:a16="http://schemas.microsoft.com/office/drawing/2014/main" id="{8DE2F511-B9FC-BAA8-8948-732E187F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7;p4">
            <a:extLst>
              <a:ext uri="{FF2B5EF4-FFF2-40B4-BE49-F238E27FC236}">
                <a16:creationId xmlns:a16="http://schemas.microsoft.com/office/drawing/2014/main" id="{344339AA-469E-467C-9647-E2A8EB4DD2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sp>
        <p:nvSpPr>
          <p:cNvPr id="267" name="Google Shape;267;p2">
            <a:extLst>
              <a:ext uri="{FF2B5EF4-FFF2-40B4-BE49-F238E27FC236}">
                <a16:creationId xmlns:a16="http://schemas.microsoft.com/office/drawing/2014/main" id="{ADE133BC-4053-EEE3-281B-0D2247E4F90F}"/>
              </a:ext>
            </a:extLst>
          </p:cNvPr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CUSTO DE MANUTENÇÃO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pt-BR" sz="24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ATÉ 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 CLIENTES SIMULTÂNEOS)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>
            <a:extLst>
              <a:ext uri="{FF2B5EF4-FFF2-40B4-BE49-F238E27FC236}">
                <a16:creationId xmlns:a16="http://schemas.microsoft.com/office/drawing/2014/main" id="{9DC8E0C5-DCAC-041B-EA95-F175F097E480}"/>
              </a:ext>
            </a:extLst>
          </p:cNvPr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">
            <a:extLst>
              <a:ext uri="{FF2B5EF4-FFF2-40B4-BE49-F238E27FC236}">
                <a16:creationId xmlns:a16="http://schemas.microsoft.com/office/drawing/2014/main" id="{7F19A9F2-A12D-FC8A-941A-B0A6C2551490}"/>
              </a:ext>
            </a:extLst>
          </p:cNvPr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INFRA-ESTRUTURA</a:t>
            </a:r>
          </a:p>
          <a:p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Servidores de dados.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Landing Page.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Certificados.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R$ 800,00 / Mês </a:t>
            </a:r>
          </a:p>
        </p:txBody>
      </p:sp>
    </p:spTree>
    <p:extLst>
      <p:ext uri="{BB962C8B-B14F-4D97-AF65-F5344CB8AC3E}">
        <p14:creationId xmlns:p14="http://schemas.microsoft.com/office/powerpoint/2010/main" val="20929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4000" sy="29000" flip="y" algn="tl"/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534" y="2349505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548" y="494914"/>
            <a:ext cx="6452544" cy="382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22071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5791" t="11458" r="11243" b="23789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</a:t>
              </a: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73597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20783" t="30982" r="23753" b="21302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7342" t="28779" r="15709" b="21982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25124" y="2324122"/>
            <a:ext cx="2089197" cy="3030755"/>
            <a:chOff x="1318205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 l="4764" t="11267" b="17306"/>
            <a:stretch/>
          </p:blipFill>
          <p:spPr>
            <a:xfrm>
              <a:off x="1318205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318205" y="5270082"/>
              <a:ext cx="1474869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5000" sy="45000" flip="xy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217990" y="1512000"/>
            <a:ext cx="9722537" cy="590786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QUEM SOMOS?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25123" y="2534392"/>
            <a:ext cx="9715403" cy="2924947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Narrow"/>
                <a:cs typeface="Arial Narrow"/>
                <a:sym typeface="Arial Narrow"/>
              </a:rPr>
              <a:t>Somos uma equipe de desenvolvedores preocupados com as dificuldades que pequenos e médios empreendedores enfrentam com a ausência soluções de baixo custo que auxiliem a gestão de seus negócios.</a:t>
            </a:r>
            <a:endParaRPr lang="pt-BR"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dirty="0">
              <a:latin typeface="Century Gothic" panose="020B0502020202020204" pitchFamily="34" charset="0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36000" flip="xy" algn="tl"/>
        </a:blip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50E6CEE3-741C-A55C-E7D7-0AF41FF8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5">
            <a:extLst>
              <a:ext uri="{FF2B5EF4-FFF2-40B4-BE49-F238E27FC236}">
                <a16:creationId xmlns:a16="http://schemas.microsoft.com/office/drawing/2014/main" id="{70DB967F-4A16-C7F9-92E3-542504F9DB20}"/>
              </a:ext>
            </a:extLst>
          </p:cNvPr>
          <p:cNvGrpSpPr/>
          <p:nvPr/>
        </p:nvGrpSpPr>
        <p:grpSpPr>
          <a:xfrm>
            <a:off x="7786386" y="2979679"/>
            <a:ext cx="1576094" cy="1907253"/>
            <a:chOff x="7673658" y="2941907"/>
            <a:chExt cx="1576094" cy="1907253"/>
          </a:xfrm>
          <a:effectLst>
            <a:outerShdw blurRad="50800" dist="38100" dir="2700000" sx="104000" sy="104000" algn="tl" rotWithShape="0">
              <a:prstClr val="black">
                <a:alpha val="68000"/>
              </a:prstClr>
            </a:outerShdw>
          </a:effectLst>
        </p:grpSpPr>
        <p:pic>
          <p:nvPicPr>
            <p:cNvPr id="172" name="Google Shape;172;p25">
              <a:extLst>
                <a:ext uri="{FF2B5EF4-FFF2-40B4-BE49-F238E27FC236}">
                  <a16:creationId xmlns:a16="http://schemas.microsoft.com/office/drawing/2014/main" id="{09311BD3-F698-07C3-037D-60C2FABAC0B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5078" y="2941907"/>
              <a:ext cx="1229297" cy="1417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5">
              <a:extLst>
                <a:ext uri="{FF2B5EF4-FFF2-40B4-BE49-F238E27FC236}">
                  <a16:creationId xmlns:a16="http://schemas.microsoft.com/office/drawing/2014/main" id="{03A2CF85-C6FB-89E1-7161-EED3AB279DA5}"/>
                </a:ext>
              </a:extLst>
            </p:cNvPr>
            <p:cNvSpPr txBox="1"/>
            <p:nvPr/>
          </p:nvSpPr>
          <p:spPr>
            <a:xfrm>
              <a:off x="7673658" y="4479828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NetBeans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74" name="Google Shape;174;p25">
            <a:extLst>
              <a:ext uri="{FF2B5EF4-FFF2-40B4-BE49-F238E27FC236}">
                <a16:creationId xmlns:a16="http://schemas.microsoft.com/office/drawing/2014/main" id="{57D8D887-2CAC-F167-9140-4B796DC6E6BC}"/>
              </a:ext>
            </a:extLst>
          </p:cNvPr>
          <p:cNvGrpSpPr/>
          <p:nvPr/>
        </p:nvGrpSpPr>
        <p:grpSpPr>
          <a:xfrm>
            <a:off x="3114616" y="3013033"/>
            <a:ext cx="1619271" cy="1840544"/>
            <a:chOff x="8250561" y="3370074"/>
            <a:chExt cx="2202801" cy="2503812"/>
          </a:xfr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grpSpPr>
        <p:grpSp>
          <p:nvGrpSpPr>
            <p:cNvPr id="175" name="Google Shape;175;p25">
              <a:extLst>
                <a:ext uri="{FF2B5EF4-FFF2-40B4-BE49-F238E27FC236}">
                  <a16:creationId xmlns:a16="http://schemas.microsoft.com/office/drawing/2014/main" id="{5B7F9E2B-E86B-4D91-AF63-1BEBC700E1A8}"/>
                </a:ext>
              </a:extLst>
            </p:cNvPr>
            <p:cNvGrpSpPr/>
            <p:nvPr/>
          </p:nvGrpSpPr>
          <p:grpSpPr>
            <a:xfrm>
              <a:off x="8250561" y="3370074"/>
              <a:ext cx="2202801" cy="1956996"/>
              <a:chOff x="1968501" y="3377025"/>
              <a:chExt cx="7289478" cy="6476064"/>
            </a:xfrm>
          </p:grpSpPr>
          <p:cxnSp>
            <p:nvCxnSpPr>
              <p:cNvPr id="176" name="Google Shape;176;p25">
                <a:extLst>
                  <a:ext uri="{FF2B5EF4-FFF2-40B4-BE49-F238E27FC236}">
                    <a16:creationId xmlns:a16="http://schemas.microsoft.com/office/drawing/2014/main" id="{48E89505-2132-4192-AA1A-32403D275B89}"/>
                  </a:ext>
                </a:extLst>
              </p:cNvPr>
              <p:cNvCxnSpPr/>
              <p:nvPr/>
            </p:nvCxnSpPr>
            <p:spPr>
              <a:xfrm>
                <a:off x="4940301" y="3982751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Google Shape;177;p25">
                <a:extLst>
                  <a:ext uri="{FF2B5EF4-FFF2-40B4-BE49-F238E27FC236}">
                    <a16:creationId xmlns:a16="http://schemas.microsoft.com/office/drawing/2014/main" id="{50A08F95-7F5F-5FAF-2FB2-8240453E33BA}"/>
                  </a:ext>
                </a:extLst>
              </p:cNvPr>
              <p:cNvSpPr/>
              <p:nvPr/>
            </p:nvSpPr>
            <p:spPr>
              <a:xfrm>
                <a:off x="7054530" y="3377025"/>
                <a:ext cx="1308101" cy="1219195"/>
              </a:xfrm>
              <a:prstGeom prst="flowChartDecision">
                <a:avLst/>
              </a:prstGeom>
              <a:solidFill>
                <a:schemeClr val="dk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78" name="Google Shape;178;p25">
                <a:extLst>
                  <a:ext uri="{FF2B5EF4-FFF2-40B4-BE49-F238E27FC236}">
                    <a16:creationId xmlns:a16="http://schemas.microsoft.com/office/drawing/2014/main" id="{EB463182-50C6-B5DC-4148-71E9A26D8EFB}"/>
                  </a:ext>
                </a:extLst>
              </p:cNvPr>
              <p:cNvCxnSpPr/>
              <p:nvPr/>
            </p:nvCxnSpPr>
            <p:spPr>
              <a:xfrm rot="10800000">
                <a:off x="7683499" y="3982751"/>
                <a:ext cx="0" cy="5256522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5">
                <a:extLst>
                  <a:ext uri="{FF2B5EF4-FFF2-40B4-BE49-F238E27FC236}">
                    <a16:creationId xmlns:a16="http://schemas.microsoft.com/office/drawing/2014/main" id="{5A2B7BE9-F3B7-6BC1-23C5-CF51D0BD760B}"/>
                  </a:ext>
                </a:extLst>
              </p:cNvPr>
              <p:cNvCxnSpPr/>
              <p:nvPr/>
            </p:nvCxnSpPr>
            <p:spPr>
              <a:xfrm rot="10800000">
                <a:off x="3505198" y="4122452"/>
                <a:ext cx="0" cy="335152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0" name="Google Shape;180;p25">
                <a:extLst>
                  <a:ext uri="{FF2B5EF4-FFF2-40B4-BE49-F238E27FC236}">
                    <a16:creationId xmlns:a16="http://schemas.microsoft.com/office/drawing/2014/main" id="{B9C9C6AF-E018-B34A-91AC-F73FA8A85B78}"/>
                  </a:ext>
                </a:extLst>
              </p:cNvPr>
              <p:cNvSpPr/>
              <p:nvPr/>
            </p:nvSpPr>
            <p:spPr>
              <a:xfrm>
                <a:off x="1968501" y="3379501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22B14C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1" name="Google Shape;181;p25">
                <a:extLst>
                  <a:ext uri="{FF2B5EF4-FFF2-40B4-BE49-F238E27FC236}">
                    <a16:creationId xmlns:a16="http://schemas.microsoft.com/office/drawing/2014/main" id="{E9387612-696C-0A37-DF1A-6797E5AD65B9}"/>
                  </a:ext>
                </a:extLst>
              </p:cNvPr>
              <p:cNvSpPr/>
              <p:nvPr/>
            </p:nvSpPr>
            <p:spPr>
              <a:xfrm>
                <a:off x="2851150" y="7240302"/>
                <a:ext cx="1308101" cy="1219195"/>
              </a:xfrm>
              <a:prstGeom prst="flowChartDecision">
                <a:avLst/>
              </a:prstGeom>
              <a:solidFill>
                <a:srgbClr val="B5E61D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2" name="Google Shape;182;p25">
                <a:extLst>
                  <a:ext uri="{FF2B5EF4-FFF2-40B4-BE49-F238E27FC236}">
                    <a16:creationId xmlns:a16="http://schemas.microsoft.com/office/drawing/2014/main" id="{6D58E7E4-D7EB-B78B-5E57-50A1D49A87C6}"/>
                  </a:ext>
                </a:extLst>
              </p:cNvPr>
              <p:cNvCxnSpPr/>
              <p:nvPr/>
            </p:nvCxnSpPr>
            <p:spPr>
              <a:xfrm>
                <a:off x="4054478" y="7849900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83" name="Google Shape;183;p25">
                <a:extLst>
                  <a:ext uri="{FF2B5EF4-FFF2-40B4-BE49-F238E27FC236}">
                    <a16:creationId xmlns:a16="http://schemas.microsoft.com/office/drawing/2014/main" id="{EB6E5E3D-9DFC-F111-853D-1490F24312ED}"/>
                  </a:ext>
                </a:extLst>
              </p:cNvPr>
              <p:cNvSpPr/>
              <p:nvPr/>
            </p:nvSpPr>
            <p:spPr>
              <a:xfrm>
                <a:off x="6159182" y="7240302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A8D618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4" name="Google Shape;184;p25">
                <a:extLst>
                  <a:ext uri="{FF2B5EF4-FFF2-40B4-BE49-F238E27FC236}">
                    <a16:creationId xmlns:a16="http://schemas.microsoft.com/office/drawing/2014/main" id="{6EF1600A-9CF9-3EA3-7CA6-D8D930E81620}"/>
                  </a:ext>
                </a:extLst>
              </p:cNvPr>
              <p:cNvCxnSpPr/>
              <p:nvPr/>
            </p:nvCxnSpPr>
            <p:spPr>
              <a:xfrm rot="10800000">
                <a:off x="5353048" y="9245620"/>
                <a:ext cx="233045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5" name="Google Shape;185;p25">
                <a:extLst>
                  <a:ext uri="{FF2B5EF4-FFF2-40B4-BE49-F238E27FC236}">
                    <a16:creationId xmlns:a16="http://schemas.microsoft.com/office/drawing/2014/main" id="{6DB88F34-E9D5-9884-2244-C3036D9ABAD1}"/>
                  </a:ext>
                </a:extLst>
              </p:cNvPr>
              <p:cNvSpPr/>
              <p:nvPr/>
            </p:nvSpPr>
            <p:spPr>
              <a:xfrm>
                <a:off x="4971889" y="8633894"/>
                <a:ext cx="1308101" cy="1219195"/>
              </a:xfrm>
              <a:prstGeom prst="flowChartDecision">
                <a:avLst/>
              </a:prstGeom>
              <a:solidFill>
                <a:srgbClr val="4951BF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86" name="Google Shape;186;p25">
              <a:extLst>
                <a:ext uri="{FF2B5EF4-FFF2-40B4-BE49-F238E27FC236}">
                  <a16:creationId xmlns:a16="http://schemas.microsoft.com/office/drawing/2014/main" id="{254FCC70-52DD-EC51-08B4-FD71C3CAFCD6}"/>
                </a:ext>
              </a:extLst>
            </p:cNvPr>
            <p:cNvSpPr txBox="1"/>
            <p:nvPr/>
          </p:nvSpPr>
          <p:spPr>
            <a:xfrm>
              <a:off x="8250562" y="5371460"/>
              <a:ext cx="2202797" cy="5024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brModelo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DB3597AA-E149-8DE8-9CA5-33DC29BACAA5}"/>
              </a:ext>
            </a:extLst>
          </p:cNvPr>
          <p:cNvGrpSpPr/>
          <p:nvPr/>
        </p:nvGrpSpPr>
        <p:grpSpPr>
          <a:xfrm>
            <a:off x="1225125" y="2981607"/>
            <a:ext cx="1340696" cy="1903396"/>
            <a:chOff x="3505354" y="4222759"/>
            <a:chExt cx="1340696" cy="1903396"/>
          </a:xfr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grpSpPr>
        <p:sp>
          <p:nvSpPr>
            <p:cNvPr id="188" name="Google Shape;188;p25">
              <a:extLst>
                <a:ext uri="{FF2B5EF4-FFF2-40B4-BE49-F238E27FC236}">
                  <a16:creationId xmlns:a16="http://schemas.microsoft.com/office/drawing/2014/main" id="{ED399B8D-8ECC-81ED-EEDA-9FBE5EC2068B}"/>
                </a:ext>
              </a:extLst>
            </p:cNvPr>
            <p:cNvSpPr/>
            <p:nvPr/>
          </p:nvSpPr>
          <p:spPr>
            <a:xfrm>
              <a:off x="3505354" y="4222759"/>
              <a:ext cx="1340696" cy="1417567"/>
            </a:xfrm>
            <a:prstGeom prst="roundRect">
              <a:avLst>
                <a:gd name="adj" fmla="val 15776"/>
              </a:avLst>
            </a:prstGeom>
            <a:blipFill rotWithShape="1">
              <a:blip r:embed="rId5">
                <a:alphaModFix/>
              </a:blip>
              <a:stretch>
                <a:fillRect l="-35087" t="-27567" r="-39414" b="-31506"/>
              </a:stretch>
            </a:blipFill>
            <a:ln w="19050" cap="rnd" cmpd="sng">
              <a:solidFill>
                <a:srgbClr val="2E2E2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25">
              <a:extLst>
                <a:ext uri="{FF2B5EF4-FFF2-40B4-BE49-F238E27FC236}">
                  <a16:creationId xmlns:a16="http://schemas.microsoft.com/office/drawing/2014/main" id="{31574794-F3F1-58BF-2A67-066043FECFEE}"/>
                </a:ext>
              </a:extLst>
            </p:cNvPr>
            <p:cNvSpPr txBox="1"/>
            <p:nvPr/>
          </p:nvSpPr>
          <p:spPr>
            <a:xfrm>
              <a:off x="3505354" y="5756823"/>
              <a:ext cx="1340696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Figma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687" t="19872" r="9961" b="17250"/>
          <a:stretch/>
        </p:blipFill>
        <p:spPr>
          <a:xfrm>
            <a:off x="5282682" y="3147588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rgbClr val="000000"/>
            </a:outerShdw>
          </a:effectLst>
        </p:spPr>
      </p:pic>
      <p:pic>
        <p:nvPicPr>
          <p:cNvPr id="191" name="Google Shape;191;p25">
            <a:extLst>
              <a:ext uri="{FF2B5EF4-FFF2-40B4-BE49-F238E27FC236}">
                <a16:creationId xmlns:a16="http://schemas.microsoft.com/office/drawing/2014/main" id="{298C1D0A-772E-A617-4734-E0393310908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11274" y="2928632"/>
            <a:ext cx="1055601" cy="193075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tx1"/>
            </a:outerShdw>
          </a:effectLst>
        </p:spPr>
      </p:pic>
      <p:cxnSp>
        <p:nvCxnSpPr>
          <p:cNvPr id="192" name="Google Shape;192;p25">
            <a:extLst>
              <a:ext uri="{FF2B5EF4-FFF2-40B4-BE49-F238E27FC236}">
                <a16:creationId xmlns:a16="http://schemas.microsoft.com/office/drawing/2014/main" id="{AE86A8B0-938D-1CDB-4A87-A78ADCC071B3}"/>
              </a:ext>
            </a:extLst>
          </p:cNvPr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5E9106-8F50-3EB9-7AB2-FFCEBBB51AE3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75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D603D44F-80E3-0670-515C-F613E33C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>
            <a:extLst>
              <a:ext uri="{FF2B5EF4-FFF2-40B4-BE49-F238E27FC236}">
                <a16:creationId xmlns:a16="http://schemas.microsoft.com/office/drawing/2014/main" id="{503DE4B2-8505-A913-8804-1F832E1754C9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0" name="Google Shape;200;p26">
            <a:extLst>
              <a:ext uri="{FF2B5EF4-FFF2-40B4-BE49-F238E27FC236}">
                <a16:creationId xmlns:a16="http://schemas.microsoft.com/office/drawing/2014/main" id="{0F160BD5-26D6-4090-5780-1172D1C6321C}"/>
              </a:ext>
            </a:extLst>
          </p:cNvPr>
          <p:cNvSpPr/>
          <p:nvPr/>
        </p:nvSpPr>
        <p:spPr>
          <a:xfrm>
            <a:off x="8570298" y="2743200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Desenvolvemos o protótipo funcional.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6">
            <a:extLst>
              <a:ext uri="{FF2B5EF4-FFF2-40B4-BE49-F238E27FC236}">
                <a16:creationId xmlns:a16="http://schemas.microsoft.com/office/drawing/2014/main" id="{08DBFB93-2D37-41D7-320C-F694B364754D}"/>
              </a:ext>
            </a:extLst>
          </p:cNvPr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6">
            <a:extLst>
              <a:ext uri="{FF2B5EF4-FFF2-40B4-BE49-F238E27FC236}">
                <a16:creationId xmlns:a16="http://schemas.microsoft.com/office/drawing/2014/main" id="{21BE47FD-E0D5-675A-19A1-DD4B850455E5}"/>
              </a:ext>
            </a:extLst>
          </p:cNvPr>
          <p:cNvSpPr/>
          <p:nvPr/>
        </p:nvSpPr>
        <p:spPr>
          <a:xfrm>
            <a:off x="6121907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Prototipamos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as principais telas e validamos com os clientes.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26">
            <a:extLst>
              <a:ext uri="{FF2B5EF4-FFF2-40B4-BE49-F238E27FC236}">
                <a16:creationId xmlns:a16="http://schemas.microsoft.com/office/drawing/2014/main" id="{6656D8A8-9AF7-E458-2770-1F97DC7E16B8}"/>
              </a:ext>
            </a:extLst>
          </p:cNvPr>
          <p:cNvSpPr/>
          <p:nvPr/>
        </p:nvSpPr>
        <p:spPr>
          <a:xfrm>
            <a:off x="3671714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Identificamos os gargalos e mapeamos requisitos.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>
            <a:extLst>
              <a:ext uri="{FF2B5EF4-FFF2-40B4-BE49-F238E27FC236}">
                <a16:creationId xmlns:a16="http://schemas.microsoft.com/office/drawing/2014/main" id="{3E3DB692-E60B-5CC2-1CA5-2DE7F3B95C6D}"/>
              </a:ext>
            </a:extLst>
          </p:cNvPr>
          <p:cNvSpPr/>
          <p:nvPr/>
        </p:nvSpPr>
        <p:spPr>
          <a:xfrm>
            <a:off x="1217991" y="2743198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Entrevistas com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MEIs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e pequenos comerciantes.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23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577</Words>
  <Application>Microsoft Office PowerPoint</Application>
  <PresentationFormat>Widescreen</PresentationFormat>
  <Paragraphs>105</Paragraphs>
  <Slides>18</Slides>
  <Notes>18</Notes>
  <HiddenSlides>12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Century Gothic</vt:lpstr>
      <vt:lpstr>Arial Narrow</vt:lpstr>
      <vt:lpstr>Arial Black</vt:lpstr>
      <vt:lpstr>Arial</vt:lpstr>
      <vt:lpstr>Calibri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22</cp:revision>
  <dcterms:created xsi:type="dcterms:W3CDTF">2024-04-24T14:07:02Z</dcterms:created>
  <dcterms:modified xsi:type="dcterms:W3CDTF">2025-03-18T00:20:16Z</dcterms:modified>
</cp:coreProperties>
</file>